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61" r:id="rId3"/>
    <p:sldId id="372" r:id="rId4"/>
    <p:sldId id="295" r:id="rId5"/>
    <p:sldId id="259" r:id="rId6"/>
    <p:sldId id="265" r:id="rId7"/>
    <p:sldId id="326" r:id="rId8"/>
    <p:sldId id="406" r:id="rId9"/>
    <p:sldId id="409" r:id="rId10"/>
    <p:sldId id="340" r:id="rId11"/>
    <p:sldId id="426" r:id="rId12"/>
    <p:sldId id="410" r:id="rId13"/>
    <p:sldId id="411" r:id="rId14"/>
    <p:sldId id="403" r:id="rId15"/>
    <p:sldId id="376" r:id="rId16"/>
    <p:sldId id="260" r:id="rId17"/>
    <p:sldId id="413" r:id="rId18"/>
    <p:sldId id="417" r:id="rId19"/>
    <p:sldId id="341" r:id="rId20"/>
    <p:sldId id="365" r:id="rId21"/>
    <p:sldId id="412" r:id="rId22"/>
    <p:sldId id="415" r:id="rId23"/>
    <p:sldId id="313" r:id="rId24"/>
    <p:sldId id="419" r:id="rId25"/>
    <p:sldId id="416" r:id="rId26"/>
    <p:sldId id="397" r:id="rId27"/>
    <p:sldId id="420" r:id="rId28"/>
    <p:sldId id="421" r:id="rId29"/>
    <p:sldId id="425" r:id="rId30"/>
    <p:sldId id="423" r:id="rId31"/>
    <p:sldId id="438" r:id="rId32"/>
    <p:sldId id="334" r:id="rId33"/>
    <p:sldId id="424" r:id="rId34"/>
    <p:sldId id="427" r:id="rId35"/>
    <p:sldId id="429" r:id="rId36"/>
    <p:sldId id="431" r:id="rId37"/>
    <p:sldId id="428" r:id="rId38"/>
    <p:sldId id="432" r:id="rId39"/>
    <p:sldId id="434" r:id="rId40"/>
    <p:sldId id="439" r:id="rId41"/>
    <p:sldId id="393" r:id="rId42"/>
    <p:sldId id="370" r:id="rId43"/>
    <p:sldId id="356" r:id="rId44"/>
    <p:sldId id="335" r:id="rId45"/>
    <p:sldId id="385" r:id="rId46"/>
    <p:sldId id="371" r:id="rId47"/>
    <p:sldId id="433" r:id="rId48"/>
    <p:sldId id="436" r:id="rId49"/>
    <p:sldId id="437" r:id="rId50"/>
    <p:sldId id="435" r:id="rId51"/>
    <p:sldId id="273" r:id="rId52"/>
    <p:sldId id="361" r:id="rId53"/>
    <p:sldId id="27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Karla" pitchFamily="2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DFAF9-E1F0-7F44-9A03-98EEE52D85BF}" v="3062" dt="2023-02-13T09:36:54.546"/>
  </p1510:revLst>
</p1510:revInfo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8"/>
    <p:restoredTop sz="84869"/>
  </p:normalViewPr>
  <p:slideViewPr>
    <p:cSldViewPr snapToGrid="0">
      <p:cViewPr varScale="1">
        <p:scale>
          <a:sx n="85" d="100"/>
          <a:sy n="85" d="100"/>
        </p:scale>
        <p:origin x="9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ymouth.ac.uk/research/centre-for-health-technology/iconic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25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04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 way to map task to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499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59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9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026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17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You’ll use them a lot in industry, so it’s good to practice.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They force you 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78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Big mac as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70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&gt;&gt; Before that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6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Share GPT script in teams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286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722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18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259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2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130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937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You just need to know enough to get the job done. 80/20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 videos  I’ll point you 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860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69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803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Get suggestions from the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285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You might think I’m being repetitive with the 12 hour thing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When you start work, you only have N hours a week to get your tasks done.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YOU will have to decide on the detail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454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186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7439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7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2779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600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897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- no epics, tasks in stead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Time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9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970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915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Get suggestions from the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710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12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024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https://www.plymouth.ac.uk/research/centre-for-health-technology/iconic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03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works, what does not work, what needs changing?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70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610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475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Get suggestions from the 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991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25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5d0b3cd6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5d0b3cd6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Was this a smart goal?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Did you know enough to do it?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Engagement will drive the strategy plan.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There is more value to it than 5%. It’ll improve the 95%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23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3013 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</a:t>
            </a:r>
            <a:r>
              <a:rPr lang="en-GB" dirty="0"/>
              <a:t>be something for a pervious module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Could be your personal brand and portfolio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 order to do that. . 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42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Was this a smart goal?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Did you know enough to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64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5163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fB0wsdmV3Sw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or.nightcafe.studio/creation/SKkLdAX75aId4Y31P6OK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ymouth.ac.uk/research/centre-for-health-technology/iconic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berlo.co.uk/blog/smart-goal-example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feralfilmuk/review/797076085/947316313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bU9rqx6/3014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Timelines</a:t>
            </a:r>
            <a:br>
              <a:rPr lang="en" dirty="0"/>
            </a:br>
            <a:r>
              <a:rPr lang="en" dirty="0"/>
              <a:t>&amp; Roadmaps 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4732867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Week 3 – Lecture and Workshop Slides</a:t>
            </a:r>
            <a:br>
              <a:rPr lang="en-GB" dirty="0">
                <a:solidFill>
                  <a:schemeClr val="dk2"/>
                </a:solidFill>
              </a:rPr>
            </a:br>
            <a:br>
              <a:rPr lang="en-GB" dirty="0">
                <a:solidFill>
                  <a:schemeClr val="dk2"/>
                </a:solidFill>
              </a:rPr>
            </a:br>
            <a:r>
              <a:rPr lang="en-GB" dirty="0">
                <a:solidFill>
                  <a:schemeClr val="dk2"/>
                </a:solidFill>
              </a:rPr>
              <a:t>COMP 3014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should lead to.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344262-2BD7-0C9A-B9CB-28B9F7AD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875" y="0"/>
            <a:ext cx="9835875" cy="51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Let’s develop our user stories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dirty="0"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9354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2456" r="12456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617684" y="1329858"/>
            <a:ext cx="7467600" cy="230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7200" dirty="0"/>
              <a:t>User Story</a:t>
            </a:r>
          </a:p>
          <a:p>
            <a:pPr algn="l"/>
            <a:r>
              <a:rPr lang="en-GB" sz="7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85789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Hopefully, you have: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Epics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highest level activity or goal that needs breaking down.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User Story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The mid level steps you need to take to achieve your goal.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Tasks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The detail of how you’ll incrementally move towards your goal.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350;p38">
            <a:extLst>
              <a:ext uri="{FF2B5EF4-FFF2-40B4-BE49-F238E27FC236}">
                <a16:creationId xmlns:a16="http://schemas.microsoft.com/office/drawing/2014/main" id="{CC68BF8B-510F-B264-FD43-BA28C3BD71AE}"/>
              </a:ext>
            </a:extLst>
          </p:cNvPr>
          <p:cNvSpPr txBox="1"/>
          <p:nvPr/>
        </p:nvSpPr>
        <p:spPr>
          <a:xfrm>
            <a:off x="3651875" y="3498283"/>
            <a:ext cx="4345734" cy="9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And some SMART goals starting to form</a:t>
            </a: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9003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E502D8B-A5B3-2DCD-390E-BB144CED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92" y="0"/>
            <a:ext cx="67700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miro.com</a:t>
            </a:r>
            <a:r>
              <a:rPr lang="en-US" sz="2400" dirty="0">
                <a:latin typeface="Karla" pitchFamily="2" charset="77"/>
                <a:hlinkClick r:id="rId3"/>
              </a:rPr>
              <a:t>/app/board/uXjVPtXX6-I=/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036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2237488"/>
            <a:ext cx="6990600" cy="19955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A user story is an general explanation of a software feature written from the perspective of the end user or customer.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 The purpose of a user story is to articulate how a piece of work will deliver a</a:t>
            </a:r>
            <a:br>
              <a:rPr lang="en-GB" dirty="0"/>
            </a:br>
            <a:r>
              <a:rPr lang="en-GB" dirty="0"/>
              <a:t>particular value to the customer.</a:t>
            </a:r>
            <a:endParaRPr lang="en-GB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2237488"/>
            <a:ext cx="6990600" cy="19955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A user story is an general explanation of a goal written from your perspective.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 The purpose of a user story is to articulate how that goal will deliver a</a:t>
            </a:r>
            <a:br>
              <a:rPr lang="en-GB" dirty="0"/>
            </a:br>
            <a:r>
              <a:rPr lang="en-GB" dirty="0"/>
              <a:t>value to yourself.</a:t>
            </a:r>
            <a:endParaRPr lang="en-GB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39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554184" y="523251"/>
            <a:ext cx="7467600" cy="230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7200" dirty="0"/>
              <a:t>Why?</a:t>
            </a:r>
          </a:p>
        </p:txBody>
      </p:sp>
      <p:sp>
        <p:nvSpPr>
          <p:cNvPr id="2" name="Google Shape;141;p22">
            <a:extLst>
              <a:ext uri="{FF2B5EF4-FFF2-40B4-BE49-F238E27FC236}">
                <a16:creationId xmlns:a16="http://schemas.microsoft.com/office/drawing/2014/main" id="{C7068866-3D3A-1EBE-7E61-18F7F976A51A}"/>
              </a:ext>
            </a:extLst>
          </p:cNvPr>
          <p:cNvSpPr txBox="1">
            <a:spLocks/>
          </p:cNvSpPr>
          <p:nvPr/>
        </p:nvSpPr>
        <p:spPr>
          <a:xfrm>
            <a:off x="2943481" y="1756009"/>
            <a:ext cx="1524300" cy="815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/>
              <a:t>You’ll use them lot’s in industry</a:t>
            </a:r>
          </a:p>
        </p:txBody>
      </p:sp>
      <p:sp>
        <p:nvSpPr>
          <p:cNvPr id="3" name="Google Shape;141;p22">
            <a:extLst>
              <a:ext uri="{FF2B5EF4-FFF2-40B4-BE49-F238E27FC236}">
                <a16:creationId xmlns:a16="http://schemas.microsoft.com/office/drawing/2014/main" id="{394B47CE-6E75-DC8F-1D50-006E83845B2A}"/>
              </a:ext>
            </a:extLst>
          </p:cNvPr>
          <p:cNvSpPr txBox="1">
            <a:spLocks/>
          </p:cNvSpPr>
          <p:nvPr/>
        </p:nvSpPr>
        <p:spPr>
          <a:xfrm>
            <a:off x="4582081" y="2420820"/>
            <a:ext cx="1524300" cy="11986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/>
              <a:t>Forces you to think about your goals from a different perspective</a:t>
            </a:r>
          </a:p>
        </p:txBody>
      </p:sp>
      <p:sp>
        <p:nvSpPr>
          <p:cNvPr id="4" name="Google Shape;141;p22">
            <a:extLst>
              <a:ext uri="{FF2B5EF4-FFF2-40B4-BE49-F238E27FC236}">
                <a16:creationId xmlns:a16="http://schemas.microsoft.com/office/drawing/2014/main" id="{FE4FB577-4BFB-9883-156B-4C74A1E9C046}"/>
              </a:ext>
            </a:extLst>
          </p:cNvPr>
          <p:cNvSpPr txBox="1">
            <a:spLocks/>
          </p:cNvSpPr>
          <p:nvPr/>
        </p:nvSpPr>
        <p:spPr>
          <a:xfrm>
            <a:off x="6497484" y="3619500"/>
            <a:ext cx="1524300" cy="11986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/>
              <a:t>Good excuse to play with </a:t>
            </a:r>
            <a:r>
              <a:rPr lang="en-GB" b="1" dirty="0" err="1"/>
              <a:t>ChatGPT</a:t>
            </a:r>
            <a:r>
              <a:rPr lang="en-GB" b="1" dirty="0"/>
              <a:t> (if it’s working)</a:t>
            </a:r>
          </a:p>
        </p:txBody>
      </p:sp>
    </p:spTree>
    <p:extLst>
      <p:ext uri="{BB962C8B-B14F-4D97-AF65-F5344CB8AC3E}">
        <p14:creationId xmlns:p14="http://schemas.microsoft.com/office/powerpoint/2010/main" val="10201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6111" y="377751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31032" y="1554450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As a </a:t>
            </a:r>
            <a:r>
              <a:rPr lang="en-GB" dirty="0"/>
              <a:t>{persona}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I want to </a:t>
            </a:r>
            <a:r>
              <a:rPr lang="en-GB" dirty="0"/>
              <a:t>{achieve a goal}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So that </a:t>
            </a:r>
            <a:r>
              <a:rPr lang="en-GB" dirty="0"/>
              <a:t>{an outcome is reached}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" name="Google Shape;350;p38">
            <a:extLst>
              <a:ext uri="{FF2B5EF4-FFF2-40B4-BE49-F238E27FC236}">
                <a16:creationId xmlns:a16="http://schemas.microsoft.com/office/drawing/2014/main" id="{7298E48C-20ED-0A4E-D392-85B9DECC273B}"/>
              </a:ext>
            </a:extLst>
          </p:cNvPr>
          <p:cNvSpPr txBox="1"/>
          <p:nvPr/>
        </p:nvSpPr>
        <p:spPr>
          <a:xfrm>
            <a:off x="1031032" y="3498283"/>
            <a:ext cx="6966577" cy="9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Activity / Discussion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Write a user story for an every day activity</a:t>
            </a: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3778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806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</a:t>
            </a:r>
            <a:br>
              <a:rPr lang="en"/>
            </a:br>
            <a:r>
              <a:rPr lang="en"/>
              <a:t>session’s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5089354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92024" lvl="0" indent="-21844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Extract our user stories</a:t>
            </a:r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Overview of timelines and roadmap</a:t>
            </a:r>
            <a:endParaRPr dirty="0"/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Get some 1-2-1 feedback on you plans so far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?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5271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36111" y="377751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31032" y="1554450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As a </a:t>
            </a:r>
            <a:r>
              <a:rPr lang="en-GB" dirty="0"/>
              <a:t>{persona}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I want to </a:t>
            </a:r>
            <a:r>
              <a:rPr lang="en-GB" dirty="0"/>
              <a:t>{achieve a goal}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b="1" dirty="0"/>
              <a:t>So that </a:t>
            </a:r>
            <a:r>
              <a:rPr lang="en-GB" dirty="0"/>
              <a:t>{an outcome is reached}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Google Shape;350;p38">
            <a:extLst>
              <a:ext uri="{FF2B5EF4-FFF2-40B4-BE49-F238E27FC236}">
                <a16:creationId xmlns:a16="http://schemas.microsoft.com/office/drawing/2014/main" id="{0162968E-3A74-1A4D-C75B-AB3541BF65C6}"/>
              </a:ext>
            </a:extLst>
          </p:cNvPr>
          <p:cNvSpPr txBox="1"/>
          <p:nvPr/>
        </p:nvSpPr>
        <p:spPr>
          <a:xfrm>
            <a:off x="1031032" y="3498283"/>
            <a:ext cx="6966577" cy="9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Activity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Take your user stories post-its and develop them into full user stories as per the example above.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(copy the post-its. . . don’t move them from your user story map!)</a:t>
            </a: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Picture 5" descr="Text, application, table&#10;&#10;Description automatically generated">
            <a:extLst>
              <a:ext uri="{FF2B5EF4-FFF2-40B4-BE49-F238E27FC236}">
                <a16:creationId xmlns:a16="http://schemas.microsoft.com/office/drawing/2014/main" id="{7D8A3E12-1531-EFE3-1B21-A5110AC7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78" y="1419467"/>
            <a:ext cx="3327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201168" y="1123950"/>
            <a:ext cx="2952732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mission is to. . .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Get up</a:t>
            </a:r>
            <a:endParaRPr b="1"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Pair up with someone not on you team</a:t>
            </a:r>
            <a:endParaRPr b="1"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And discuss a couple of user stories you’ve created.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Google Shape;350;p38">
            <a:extLst>
              <a:ext uri="{FF2B5EF4-FFF2-40B4-BE49-F238E27FC236}">
                <a16:creationId xmlns:a16="http://schemas.microsoft.com/office/drawing/2014/main" id="{C04FEAAA-7CE0-7913-83D6-5CFE94F8B9A3}"/>
              </a:ext>
            </a:extLst>
          </p:cNvPr>
          <p:cNvSpPr txBox="1"/>
          <p:nvPr/>
        </p:nvSpPr>
        <p:spPr>
          <a:xfrm>
            <a:off x="2882900" y="2705249"/>
            <a:ext cx="5573578" cy="218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Think about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endParaRPr lang="en-GB"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- Do you understand the goal after reading the other persons user story?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- What unknowns are know about for your own?</a:t>
            </a:r>
            <a:b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 sz="16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- What is the first step you’d take towards the goal?</a:t>
            </a: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3730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Break?</a:t>
            </a:r>
            <a:endParaRPr sz="80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05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656" y="1897650"/>
            <a:ext cx="5356021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Arrange yourselves in a standing horse shoe.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8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Timelines &amp; Roadmaps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Let’s develop the time dimension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4943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Karla" pitchFamily="2" charset="77"/>
              </a:rPr>
              <a:t>Question:</a:t>
            </a:r>
          </a:p>
          <a:p>
            <a:endParaRPr lang="en-US" sz="2400" dirty="0">
              <a:latin typeface="Karla" pitchFamily="2" charset="77"/>
            </a:endParaRPr>
          </a:p>
          <a:p>
            <a:r>
              <a:rPr lang="en-US" sz="2400" dirty="0">
                <a:latin typeface="Karla" pitchFamily="2" charset="77"/>
              </a:rPr>
              <a:t>Thinking of </a:t>
            </a:r>
            <a:r>
              <a:rPr lang="en-US" sz="2400" dirty="0" err="1">
                <a:latin typeface="Karla" pitchFamily="2" charset="77"/>
              </a:rPr>
              <a:t>uni</a:t>
            </a:r>
            <a:r>
              <a:rPr lang="en-US" sz="2400" dirty="0">
                <a:latin typeface="Karla" pitchFamily="2" charset="77"/>
              </a:rPr>
              <a:t> as a whole (not just this module), how do you allocate and track your time?</a:t>
            </a:r>
          </a:p>
        </p:txBody>
      </p:sp>
    </p:spTree>
    <p:extLst>
      <p:ext uri="{BB962C8B-B14F-4D97-AF65-F5344CB8AC3E}">
        <p14:creationId xmlns:p14="http://schemas.microsoft.com/office/powerpoint/2010/main" val="806109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20815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 timeline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A high level, 12 month view of your plans. </a:t>
            </a:r>
            <a:br>
              <a:rPr lang="en" dirty="0"/>
            </a:br>
            <a:br>
              <a:rPr lang="en" dirty="0"/>
            </a:br>
            <a:r>
              <a:rPr lang="en" dirty="0"/>
              <a:t>(10,000 foot view)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You’ll need to develop two things: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A Roadmap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br>
              <a:rPr lang="en-GB" dirty="0"/>
            </a:br>
            <a:r>
              <a:rPr lang="en-GB" dirty="0"/>
              <a:t>A more detailed version of the timeline, focusing on what you’ll deliver this semester.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350;p38">
            <a:extLst>
              <a:ext uri="{FF2B5EF4-FFF2-40B4-BE49-F238E27FC236}">
                <a16:creationId xmlns:a16="http://schemas.microsoft.com/office/drawing/2014/main" id="{59E56F6E-F186-CFD2-5EAE-2572F300C958}"/>
              </a:ext>
            </a:extLst>
          </p:cNvPr>
          <p:cNvSpPr txBox="1"/>
          <p:nvPr/>
        </p:nvSpPr>
        <p:spPr>
          <a:xfrm>
            <a:off x="2882900" y="3619500"/>
            <a:ext cx="5573578" cy="12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We’re using two terms to distinguish between different ‘zoom levels’ for a Gannt chart.</a:t>
            </a: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51821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778044" y="1417588"/>
            <a:ext cx="66784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Warning!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400" dirty="0">
              <a:solidFill>
                <a:schemeClr val="tx1">
                  <a:lumMod val="5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We’re going to cover these at a </a:t>
            </a:r>
            <a:r>
              <a:rPr lang="en-GB" sz="2400" b="1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very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 high level today.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400" dirty="0">
              <a:solidFill>
                <a:schemeClr val="tx1">
                  <a:lumMod val="5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It’s expected that you’ll do </a:t>
            </a:r>
            <a:r>
              <a:rPr lang="en-GB" sz="2400" b="1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some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 research into these tools to develop your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84841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778044" y="1048256"/>
            <a:ext cx="66784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</a:rPr>
              <a:t>There’s a great video course on LinkedIn Learning I’ll point you towards. It’s got everything you need to know about Gannt charts in ~25 mins.</a:t>
            </a:r>
          </a:p>
          <a:p>
            <a:endParaRPr lang="en-US" sz="2400" dirty="0">
              <a:latin typeface="Karla" pitchFamily="2" charset="77"/>
            </a:endParaRPr>
          </a:p>
          <a:p>
            <a:r>
              <a:rPr lang="en-US" sz="2400" dirty="0">
                <a:latin typeface="Karla" pitchFamily="2" charset="77"/>
              </a:rPr>
              <a:t>I’ll also point you at two ‘doing’ examples for using Excel. </a:t>
            </a:r>
          </a:p>
          <a:p>
            <a:endParaRPr lang="en-US" sz="2400" dirty="0">
              <a:latin typeface="Karla" pitchFamily="2" charset="77"/>
            </a:endParaRPr>
          </a:p>
          <a:p>
            <a:r>
              <a:rPr lang="en-US" sz="2400" dirty="0">
                <a:latin typeface="Karla" pitchFamily="2" charset="77"/>
              </a:rPr>
              <a:t>Feel free to use a completely different tool.</a:t>
            </a:r>
          </a:p>
        </p:txBody>
      </p:sp>
    </p:spTree>
    <p:extLst>
      <p:ext uri="{BB962C8B-B14F-4D97-AF65-F5344CB8AC3E}">
        <p14:creationId xmlns:p14="http://schemas.microsoft.com/office/powerpoint/2010/main" val="382755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you open </a:t>
            </a:r>
            <a:br>
              <a:rPr lang="en" dirty="0"/>
            </a:br>
            <a:r>
              <a:rPr lang="en" dirty="0"/>
              <a:t>and log into: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Miro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dirty="0"/>
              <a:t>We’ll need this for the review session and for our journey map.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dirty="0"/>
              <a:t>You’ll use the same board your mind map is on.</a:t>
            </a:r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Trello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/>
              <a:t>We’ll be using this as we go along.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dirty="0"/>
              <a:t>Just </a:t>
            </a:r>
            <a:r>
              <a:rPr lang="en" sz="1200" dirty="0" err="1"/>
              <a:t>‘cause</a:t>
            </a:r>
            <a:r>
              <a:rPr lang="en" sz="1200" dirty="0"/>
              <a:t>. </a:t>
            </a: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Last weeks weekly post thread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/>
              <a:t>This will be helpful for the review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189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purpose of a roadmap?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 visual representation of a plan.</a:t>
            </a:r>
            <a:endParaRPr lang="en-GB"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Forces the project manager (you) to consider time when planning.</a:t>
            </a:r>
            <a:endParaRPr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Makes it easier to spot dependent tasks / activities.</a:t>
            </a:r>
            <a:endParaRPr lang="en-GB"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Will help you spot missing items from your plan</a:t>
            </a:r>
            <a:endParaRPr sz="1200"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62214E59-238C-9463-FFBC-90238FAA2E93}"/>
              </a:ext>
            </a:extLst>
          </p:cNvPr>
          <p:cNvSpPr txBox="1">
            <a:spLocks/>
          </p:cNvSpPr>
          <p:nvPr/>
        </p:nvSpPr>
        <p:spPr>
          <a:xfrm>
            <a:off x="1083437" y="1519200"/>
            <a:ext cx="229113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▪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1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build="p"/>
      <p:bldP spid="264" grpId="0" build="p"/>
      <p:bldP spid="266" grpId="0" build="p"/>
      <p:bldP spid="26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most importantly (and to repeat) . . . 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432372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It required you to consider how long each individual task you’re going to do will take.</a:t>
            </a:r>
            <a:endParaRPr lang="en-GB"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4" y="2952750"/>
            <a:ext cx="4323725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You only have 12 hours a week assigned to this module! 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This is where you decide how you are going to use it.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1521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build="p"/>
      <p:bldP spid="26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7656" y="1897650"/>
            <a:ext cx="5356021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We’re </a:t>
            </a:r>
            <a:r>
              <a:rPr lang="en-GB" sz="3200" dirty="0"/>
              <a:t>about to watch a video</a:t>
            </a:r>
            <a:br>
              <a:rPr lang="en-GB" sz="3200" dirty="0"/>
            </a:b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Arrange yourselves accordingly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9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8567-2F77-3A65-7EAD-748C5813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F9470-75DA-0102-A908-9FC9404E7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9993D-5288-B164-0EA0-11F024440C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F6D2D-FD4F-293B-87C7-CED246E6CDA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F203-8BB2-A27C-996C-4A737509AE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7" name="Online Media 6" descr="Project Management in Under 5: What is a Gantt Chart?">
            <a:hlinkClick r:id="" action="ppaction://media"/>
            <a:extLst>
              <a:ext uri="{FF2B5EF4-FFF2-40B4-BE49-F238E27FC236}">
                <a16:creationId xmlns:a16="http://schemas.microsoft.com/office/drawing/2014/main" id="{4812216B-AE5D-E1F1-5902-85383396A0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30" y="0"/>
            <a:ext cx="9238070" cy="52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05522" y="2571750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The Timeline</a:t>
            </a:r>
            <a:endParaRPr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DDBD2635-5794-F160-101D-AA4315E8967A}"/>
              </a:ext>
            </a:extLst>
          </p:cNvPr>
          <p:cNvSpPr txBox="1">
            <a:spLocks/>
          </p:cNvSpPr>
          <p:nvPr/>
        </p:nvSpPr>
        <p:spPr>
          <a:xfrm>
            <a:off x="905521" y="4122872"/>
            <a:ext cx="6125593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This is when Tony opens Excel.</a:t>
            </a:r>
          </a:p>
        </p:txBody>
      </p:sp>
    </p:spTree>
    <p:extLst>
      <p:ext uri="{BB962C8B-B14F-4D97-AF65-F5344CB8AC3E}">
        <p14:creationId xmlns:p14="http://schemas.microsoft.com/office/powerpoint/2010/main" val="304163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 basic timeline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Open Excel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Save a new workbook to your 3014 folder.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Add the heading and epics</a:t>
            </a:r>
            <a:endParaRPr b="1"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Sketch out your timeline.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6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D116-0F21-BCB4-9144-9238C76A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5E2C9-1672-1325-168C-F9F73EAA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91188-3869-9BCD-D42D-FB510EC163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2A8C4-8465-5742-C404-CA124C1D81C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17E6-42F0-AAD8-9F35-B1AE07490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39B51B-2B20-5850-F0B6-F3FB55B0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91"/>
            <a:ext cx="9092304" cy="29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04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05522" y="2571750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The Road map</a:t>
            </a:r>
            <a:endParaRPr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DDBD2635-5794-F160-101D-AA4315E8967A}"/>
              </a:ext>
            </a:extLst>
          </p:cNvPr>
          <p:cNvSpPr txBox="1">
            <a:spLocks/>
          </p:cNvSpPr>
          <p:nvPr/>
        </p:nvSpPr>
        <p:spPr>
          <a:xfrm>
            <a:off x="905521" y="4122872"/>
            <a:ext cx="6125593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This is when Tony opens Excel. Again.</a:t>
            </a:r>
          </a:p>
        </p:txBody>
      </p:sp>
    </p:spTree>
    <p:extLst>
      <p:ext uri="{BB962C8B-B14F-4D97-AF65-F5344CB8AC3E}">
        <p14:creationId xmlns:p14="http://schemas.microsoft.com/office/powerpoint/2010/main" val="157121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your roadmap.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Add a second sheet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Call it something snazzy. . . </a:t>
            </a:r>
            <a:r>
              <a:rPr lang="en-GB" dirty="0"/>
              <a:t>l</a:t>
            </a:r>
            <a:r>
              <a:rPr lang="en" dirty="0" err="1"/>
              <a:t>ike</a:t>
            </a:r>
            <a:r>
              <a:rPr lang="en" dirty="0"/>
              <a:t> Road Map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Add your user stories under each epic</a:t>
            </a:r>
            <a:endParaRPr b="1"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Sketch out your roadmap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91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uild="p"/>
      <p:bldP spid="141" grpId="0" build="p"/>
      <p:bldP spid="14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D116-0F21-BCB4-9144-9238C76A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5E2C9-1672-1325-168C-F9F73EAA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91188-3869-9BCD-D42D-FB510EC163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2A8C4-8465-5742-C404-CA124C1D81C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17E6-42F0-AAD8-9F35-B1AE07490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78C153-40B1-A76E-F1EA-565CFC67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1" y="143899"/>
            <a:ext cx="9294345" cy="4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2116750"/>
            <a:ext cx="741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Register</a:t>
            </a:r>
            <a:endParaRPr sz="7200"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3411550"/>
            <a:ext cx="4732867" cy="1011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It’s time to register for class.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0E5CD-A21D-59F4-71E8-9D4F4419D161}"/>
              </a:ext>
            </a:extLst>
          </p:cNvPr>
          <p:cNvSpPr txBox="1"/>
          <p:nvPr/>
        </p:nvSpPr>
        <p:spPr>
          <a:xfrm>
            <a:off x="5212613" y="4743390"/>
            <a:ext cx="3931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“Students register their attendance”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https://creator.nightcafe.studio/creation/SKkLdAX75aId4Y31P6OK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79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to work on your roadmap.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5257800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2D3A4688-0912-F810-561F-6E6B167E9F16}"/>
              </a:ext>
            </a:extLst>
          </p:cNvPr>
          <p:cNvSpPr txBox="1">
            <a:spLocks/>
          </p:cNvSpPr>
          <p:nvPr/>
        </p:nvSpPr>
        <p:spPr>
          <a:xfrm>
            <a:off x="838200" y="3746394"/>
            <a:ext cx="6125593" cy="470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You might want to start by estimating how long the most critical user stories will take.</a:t>
            </a:r>
          </a:p>
        </p:txBody>
      </p:sp>
    </p:spTree>
    <p:extLst>
      <p:ext uri="{BB962C8B-B14F-4D97-AF65-F5344CB8AC3E}">
        <p14:creationId xmlns:p14="http://schemas.microsoft.com/office/powerpoint/2010/main" val="3730488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05522" y="2571750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Feel free to dive deeper into your plan.</a:t>
            </a:r>
            <a:endParaRPr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DDBD2635-5794-F160-101D-AA4315E8967A}"/>
              </a:ext>
            </a:extLst>
          </p:cNvPr>
          <p:cNvSpPr txBox="1">
            <a:spLocks/>
          </p:cNvSpPr>
          <p:nvPr/>
        </p:nvSpPr>
        <p:spPr>
          <a:xfrm>
            <a:off x="905521" y="4122872"/>
            <a:ext cx="6125593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As mentioned, we’ve looked at this at a really high level</a:t>
            </a:r>
          </a:p>
        </p:txBody>
      </p:sp>
    </p:spTree>
    <p:extLst>
      <p:ext uri="{BB962C8B-B14F-4D97-AF65-F5344CB8AC3E}">
        <p14:creationId xmlns:p14="http://schemas.microsoft.com/office/powerpoint/2010/main" val="3571659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Ideas Share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226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Teams channel,</a:t>
            </a:r>
            <a:br>
              <a:rPr lang="en" dirty="0"/>
            </a:br>
            <a:r>
              <a:rPr lang="en" dirty="0"/>
              <a:t>share: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events you’ve found.</a:t>
            </a:r>
            <a:endParaRPr lang="en-GB"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courses you’re going to look into.</a:t>
            </a: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Tools you’ve found useful.</a:t>
            </a:r>
            <a:endParaRPr lang="en-GB"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Anything else that is going to help on your journey.</a:t>
            </a:r>
            <a:endParaRPr sz="1200" dirty="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62214E59-238C-9463-FFBC-90238FAA2E93}"/>
              </a:ext>
            </a:extLst>
          </p:cNvPr>
          <p:cNvSpPr txBox="1">
            <a:spLocks/>
          </p:cNvSpPr>
          <p:nvPr/>
        </p:nvSpPr>
        <p:spPr>
          <a:xfrm>
            <a:off x="1083437" y="1519200"/>
            <a:ext cx="229113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▪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158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Lunch?</a:t>
            </a:r>
            <a:endParaRPr sz="110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feedback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4732867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Marketing has asked for a favour. . . </a:t>
            </a:r>
          </a:p>
        </p:txBody>
      </p:sp>
    </p:spTree>
    <p:extLst>
      <p:ext uri="{BB962C8B-B14F-4D97-AF65-F5344CB8AC3E}">
        <p14:creationId xmlns:p14="http://schemas.microsoft.com/office/powerpoint/2010/main" val="2670541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84C-7FA7-B55B-CD18-057F7646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99" y="514350"/>
            <a:ext cx="3811381" cy="461400"/>
          </a:xfrm>
        </p:spPr>
        <p:txBody>
          <a:bodyPr/>
          <a:lstStyle/>
          <a:p>
            <a:r>
              <a:rPr lang="en-GB" b="1" dirty="0"/>
              <a:t>ICONIC</a:t>
            </a:r>
            <a:br>
              <a:rPr lang="en-GB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945BD-CBA8-A935-B067-D9356A32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241D0-C442-2348-1516-42088876790F}"/>
              </a:ext>
            </a:extLst>
          </p:cNvPr>
          <p:cNvSpPr txBox="1"/>
          <p:nvPr/>
        </p:nvSpPr>
        <p:spPr>
          <a:xfrm>
            <a:off x="558599" y="1335941"/>
            <a:ext cx="63263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effectLst/>
                <a:latin typeface="Karla" pitchFamily="2" charset="77"/>
              </a:rPr>
              <a:t>Take a look at the ICONIC project</a:t>
            </a:r>
            <a:br>
              <a:rPr lang="en-GB" sz="1600" b="1" dirty="0">
                <a:effectLst/>
                <a:latin typeface="Karla" pitchFamily="2" charset="77"/>
              </a:rPr>
            </a:br>
            <a:br>
              <a:rPr lang="en-GB" sz="1600" b="1" dirty="0">
                <a:effectLst/>
                <a:latin typeface="Karla" pitchFamily="2" charset="77"/>
              </a:rPr>
            </a:br>
            <a:r>
              <a:rPr lang="en-GB" sz="1600" b="1" dirty="0">
                <a:effectLst/>
                <a:latin typeface="Karla" pitchFamily="2" charset="77"/>
              </a:rPr>
              <a:t>ICONIC : </a:t>
            </a:r>
            <a:r>
              <a:rPr lang="en-GB" sz="1600" dirty="0">
                <a:hlinkClick r:id="rId3"/>
              </a:rPr>
              <a:t>https://www.plymouth.ac.uk/research/centre-for-health-technology/iconic</a:t>
            </a:r>
            <a:endParaRPr lang="en-GB" sz="1600" dirty="0">
              <a:effectLst/>
              <a:latin typeface="Karla" pitchFamily="2" charset="77"/>
            </a:endParaRPr>
          </a:p>
          <a:p>
            <a:endParaRPr lang="en-GB" sz="1600" b="1" dirty="0">
              <a:latin typeface="Karla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C44C4-AF32-F6A6-B96A-C1571DCF666E}"/>
              </a:ext>
            </a:extLst>
          </p:cNvPr>
          <p:cNvSpPr txBox="1"/>
          <p:nvPr/>
        </p:nvSpPr>
        <p:spPr>
          <a:xfrm>
            <a:off x="5091343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effectLst/>
                <a:latin typeface="-apple-system"/>
                <a:hlinkClick r:id="rId4" tooltip="https://www.oberlo.co.uk/blog/smart-goal-examples"/>
              </a:rPr>
              <a:t>https://www.oberlo.co.uk/blog/smart-goal-examples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3202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E6298C-4856-AA35-1156-6F366630E0DB}"/>
              </a:ext>
            </a:extLst>
          </p:cNvPr>
          <p:cNvSpPr txBox="1"/>
          <p:nvPr/>
        </p:nvSpPr>
        <p:spPr>
          <a:xfrm>
            <a:off x="1841500" y="2417861"/>
            <a:ext cx="546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vimeo.com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feralfilmuk</a:t>
            </a:r>
            <a:r>
              <a:rPr lang="en-US" dirty="0">
                <a:hlinkClick r:id="rId3"/>
              </a:rPr>
              <a:t>/review/797076085/947316313b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29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How’s your work gone so far?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5257800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What’s working? What confusing? </a:t>
            </a:r>
            <a:br>
              <a:rPr lang="en-GB" dirty="0">
                <a:solidFill>
                  <a:schemeClr val="dk2"/>
                </a:solidFill>
              </a:rPr>
            </a:br>
            <a:r>
              <a:rPr lang="en-GB" dirty="0">
                <a:solidFill>
                  <a:schemeClr val="dk2"/>
                </a:solidFill>
              </a:rPr>
              <a:t>What’s making you shout at the computer?</a:t>
            </a:r>
          </a:p>
        </p:txBody>
      </p:sp>
    </p:spTree>
    <p:extLst>
      <p:ext uri="{BB962C8B-B14F-4D97-AF65-F5344CB8AC3E}">
        <p14:creationId xmlns:p14="http://schemas.microsoft.com/office/powerpoint/2010/main" val="390557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1970050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Revolving feedback</a:t>
            </a:r>
            <a:endParaRPr dirty="0"/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AD34C9E5-D826-B809-B324-0A4C17E44D7D}"/>
              </a:ext>
            </a:extLst>
          </p:cNvPr>
          <p:cNvSpPr txBox="1">
            <a:spLocks/>
          </p:cNvSpPr>
          <p:nvPr/>
        </p:nvSpPr>
        <p:spPr>
          <a:xfrm>
            <a:off x="838200" y="3411550"/>
            <a:ext cx="4732867" cy="101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 dirty="0">
                <a:solidFill>
                  <a:schemeClr val="dk2"/>
                </a:solidFill>
              </a:rPr>
              <a:t>I’m going to work around the room until the end of the session, spending a few minutes with each of you.</a:t>
            </a:r>
          </a:p>
        </p:txBody>
      </p:sp>
    </p:spTree>
    <p:extLst>
      <p:ext uri="{BB962C8B-B14F-4D97-AF65-F5344CB8AC3E}">
        <p14:creationId xmlns:p14="http://schemas.microsoft.com/office/powerpoint/2010/main" val="107968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Engage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We started a few things last week. . .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this time for: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events you’ve found.</a:t>
            </a:r>
            <a:endParaRPr lang="en-GB"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 courses you’re going to look into.</a:t>
            </a: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Tools you’ve found useful.</a:t>
            </a:r>
            <a:endParaRPr lang="en-GB"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Anything else that is going to help on your journey.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64994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the next session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Develop your timeline and roadmap.</a:t>
            </a:r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5356477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Add detail into your plans where appropriate (events to attend, organisations to engage with etc)</a:t>
            </a:r>
            <a:endParaRPr b="1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7061079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Do a ‘best’ version of your user story map.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Yours is probably huge. Can you do it all in &lt; 12 hours a week????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313020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Develop your smart goals.</a:t>
            </a:r>
            <a:endParaRPr b="1" dirty="0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2"/>
          </p:nvPr>
        </p:nvSpPr>
        <p:spPr>
          <a:xfrm>
            <a:off x="5356477" y="313020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 b="1" dirty="0"/>
              <a:t>Go outside. Smell the fresh air. Get some sun on your skin. </a:t>
            </a:r>
            <a:br>
              <a:rPr lang="en-GB" sz="1200" b="1" dirty="0"/>
            </a:br>
            <a:br>
              <a:rPr lang="en-GB" sz="1200" b="1" dirty="0"/>
            </a:br>
            <a:r>
              <a:rPr lang="en-GB" sz="1200" b="1" dirty="0"/>
              <a:t>(its probably going get really cold in a couple weeks!).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7061079" y="3130200"/>
            <a:ext cx="1612404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Collate ‘generated assets’ into a rough and ready version of your submission (it’ll help next weeks in class feedback).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4" grpId="0" build="p"/>
      <p:bldP spid="266" grpId="0" build="p"/>
      <p:bldP spid="267" grpId="0" build="p"/>
      <p:bldP spid="26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5524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https://trello.com/b/hbU9rqx6/3014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365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l="47168" t="8637" r="1403" b="23560"/>
          <a:stretch/>
        </p:blipFill>
        <p:spPr>
          <a:xfrm>
            <a:off x="4287609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4" name="Google Shape;334;p36"/>
          <p:cNvSpPr txBox="1">
            <a:spLocks noGrp="1"/>
          </p:cNvSpPr>
          <p:nvPr>
            <p:ph type="ctrTitle" idx="4294967295"/>
          </p:nvPr>
        </p:nvSpPr>
        <p:spPr>
          <a:xfrm>
            <a:off x="838200" y="1948625"/>
            <a:ext cx="4306800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Thanks!</a:t>
            </a:r>
            <a:endParaRPr sz="9600" b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4294967295"/>
          </p:nvPr>
        </p:nvSpPr>
        <p:spPr>
          <a:xfrm>
            <a:off x="914400" y="3332496"/>
            <a:ext cx="4306800" cy="9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Karla"/>
                <a:ea typeface="Karla"/>
                <a:cs typeface="Karla"/>
                <a:sym typeface="Karla"/>
              </a:rPr>
              <a:t>Any questions?</a:t>
            </a:r>
            <a:endParaRPr sz="1400" b="1" dirty="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 dirty="0"/>
              <a:t>Find me on Teams or via</a:t>
            </a:r>
            <a:br>
              <a:rPr lang="en" sz="1400" dirty="0"/>
            </a:br>
            <a:r>
              <a:rPr lang="en-GB" sz="1400" dirty="0"/>
              <a:t>a</a:t>
            </a:r>
            <a:r>
              <a:rPr lang="en" sz="1400" dirty="0" err="1"/>
              <a:t>nthony</a:t>
            </a:r>
            <a:r>
              <a:rPr lang="en" sz="1400" dirty="0"/>
              <a:t>.</a:t>
            </a:r>
            <a:r>
              <a:rPr lang="en-GB" sz="1400" dirty="0"/>
              <a:t>e</a:t>
            </a:r>
            <a:r>
              <a:rPr lang="en" sz="1400" dirty="0" err="1"/>
              <a:t>dwards</a:t>
            </a:r>
            <a:r>
              <a:rPr lang="en" sz="1400" dirty="0"/>
              <a:t>@</a:t>
            </a:r>
            <a:r>
              <a:rPr lang="en-GB" sz="1400" dirty="0"/>
              <a:t>p</a:t>
            </a:r>
            <a:r>
              <a:rPr lang="en" sz="1400" dirty="0" err="1"/>
              <a:t>lymouth.ac.uk</a:t>
            </a:r>
            <a:endParaRPr sz="1400" dirty="0"/>
          </a:p>
        </p:txBody>
      </p:sp>
      <p:sp>
        <p:nvSpPr>
          <p:cNvPr id="336" name="Google Shape;336;p3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7058" r="17058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838200" y="1070549"/>
            <a:ext cx="7467600" cy="3573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11000" dirty="0"/>
              <a:t>Forum</a:t>
            </a:r>
            <a:br>
              <a:rPr lang="en-GB" sz="11000" dirty="0"/>
            </a:br>
            <a:r>
              <a:rPr lang="en-GB" sz="11000" dirty="0"/>
              <a:t>Posts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1EF5AB1-0BFD-08EB-27A9-2556C67D1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37" b="6281"/>
          <a:stretch/>
        </p:blipFill>
        <p:spPr>
          <a:xfrm>
            <a:off x="0" y="1815750"/>
            <a:ext cx="9144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4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a peek &amp; comment</a:t>
            </a: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Google Shape;148;p23">
            <a:extLst>
              <a:ext uri="{FF2B5EF4-FFF2-40B4-BE49-F238E27FC236}">
                <a16:creationId xmlns:a16="http://schemas.microsoft.com/office/drawing/2014/main" id="{E2414CFC-DCD6-9641-004D-D7C41A26F47C}"/>
              </a:ext>
            </a:extLst>
          </p:cNvPr>
          <p:cNvPicPr preferRelativeResize="0"/>
          <p:nvPr/>
        </p:nvPicPr>
        <p:blipFill>
          <a:blip r:embed="rId3"/>
          <a:srcRect l="17058" r="17058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Look through last weeks posts.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Comment on a couple where you:</a:t>
            </a:r>
          </a:p>
          <a:p>
            <a:pPr marL="342900" lvl="0" indent="-34290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dirty="0"/>
              <a:t>Saw a good idea</a:t>
            </a:r>
          </a:p>
          <a:p>
            <a:pPr marL="342900" lvl="0" indent="-34290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dirty="0"/>
              <a:t>Saw something you’ll integrate into your documents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br>
              <a:rPr lang="en" dirty="0"/>
            </a:b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20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7058" r="17058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217;p28">
            <a:extLst>
              <a:ext uri="{FF2B5EF4-FFF2-40B4-BE49-F238E27FC236}">
                <a16:creationId xmlns:a16="http://schemas.microsoft.com/office/drawing/2014/main" id="{EFBF5511-8B01-9B95-42EA-640858A50EC2}"/>
              </a:ext>
            </a:extLst>
          </p:cNvPr>
          <p:cNvSpPr txBox="1">
            <a:spLocks/>
          </p:cNvSpPr>
          <p:nvPr/>
        </p:nvSpPr>
        <p:spPr>
          <a:xfrm>
            <a:off x="838200" y="1070549"/>
            <a:ext cx="6621966" cy="266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-GB" sz="6000" dirty="0"/>
              <a:t>Any</a:t>
            </a:r>
          </a:p>
          <a:p>
            <a:pPr algn="l"/>
            <a:r>
              <a:rPr lang="en-GB" sz="6000" dirty="0"/>
              <a:t>Comments?</a:t>
            </a:r>
          </a:p>
        </p:txBody>
      </p:sp>
    </p:spTree>
    <p:extLst>
      <p:ext uri="{BB962C8B-B14F-4D97-AF65-F5344CB8AC3E}">
        <p14:creationId xmlns:p14="http://schemas.microsoft.com/office/powerpoint/2010/main" val="1413230962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n · SlidesCarnival" id="{529A5F5F-2F5A-1D49-B3BC-44CF9CE60D50}" vid="{6DD7C336-983F-3D46-98BE-DE7B88DC8ED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Iden template</Template>
  <TotalTime>5147</TotalTime>
  <Words>1624</Words>
  <Application>Microsoft Office PowerPoint</Application>
  <PresentationFormat>On-screen Show (16:9)</PresentationFormat>
  <Paragraphs>232</Paragraphs>
  <Slides>53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Encode Sans Semi Condensed</vt:lpstr>
      <vt:lpstr>Karla</vt:lpstr>
      <vt:lpstr>-apple-system</vt:lpstr>
      <vt:lpstr>Iden template</vt:lpstr>
      <vt:lpstr>Timelines &amp; Roadmaps </vt:lpstr>
      <vt:lpstr>Today’s session’s</vt:lpstr>
      <vt:lpstr>Can you open  and log into:</vt:lpstr>
      <vt:lpstr>Register</vt:lpstr>
      <vt:lpstr>Engage</vt:lpstr>
      <vt:lpstr>PowerPoint Presentation</vt:lpstr>
      <vt:lpstr>PowerPoint Presentation</vt:lpstr>
      <vt:lpstr>Take a peek &amp; comment</vt:lpstr>
      <vt:lpstr>PowerPoint Presentation</vt:lpstr>
      <vt:lpstr>Which should lead to. . .</vt:lpstr>
      <vt:lpstr>User Stories</vt:lpstr>
      <vt:lpstr>PowerPoint Presentation</vt:lpstr>
      <vt:lpstr>Hopefully, you have: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Story</vt:lpstr>
      <vt:lpstr>What questions do you have?</vt:lpstr>
      <vt:lpstr>User Story</vt:lpstr>
      <vt:lpstr>Your mission is to. . .</vt:lpstr>
      <vt:lpstr>Break?</vt:lpstr>
      <vt:lpstr>Arrange yourselves in a standing horse shoe.</vt:lpstr>
      <vt:lpstr>Timelines &amp; Roadmaps</vt:lpstr>
      <vt:lpstr>PowerPoint Presentation</vt:lpstr>
      <vt:lpstr>You’ll need to develop two things:</vt:lpstr>
      <vt:lpstr>PowerPoint Presentation</vt:lpstr>
      <vt:lpstr>PowerPoint Presentation</vt:lpstr>
      <vt:lpstr>What is the purpose of a roadmap?</vt:lpstr>
      <vt:lpstr>But most importantly (and to repeat) . . . </vt:lpstr>
      <vt:lpstr>We’re about to watch a video Arrange yourselves accordingly</vt:lpstr>
      <vt:lpstr>PowerPoint Presentation</vt:lpstr>
      <vt:lpstr> The Timeline</vt:lpstr>
      <vt:lpstr>Build a basic timeline</vt:lpstr>
      <vt:lpstr>PowerPoint Presentation</vt:lpstr>
      <vt:lpstr> The Road map</vt:lpstr>
      <vt:lpstr>Start your roadmap.</vt:lpstr>
      <vt:lpstr>PowerPoint Presentation</vt:lpstr>
      <vt:lpstr>Start to work on your roadmap.</vt:lpstr>
      <vt:lpstr> Feel free to dive deeper into your plan.</vt:lpstr>
      <vt:lpstr> Ideas Share</vt:lpstr>
      <vt:lpstr>In Teams channel, share:</vt:lpstr>
      <vt:lpstr>Lunch?</vt:lpstr>
      <vt:lpstr>Video feedback</vt:lpstr>
      <vt:lpstr>ICONIC </vt:lpstr>
      <vt:lpstr>PowerPoint Presentation</vt:lpstr>
      <vt:lpstr>How’s your work gone so far?</vt:lpstr>
      <vt:lpstr>Revolving feedback</vt:lpstr>
      <vt:lpstr>Use this time for:</vt:lpstr>
      <vt:lpstr>By the next session</vt:lpstr>
      <vt:lpstr>Follow along. . .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3014 Industry Engagement</dc:title>
  <dc:creator>Anthony Edwards</dc:creator>
  <cp:lastModifiedBy>Anthony Edwards</cp:lastModifiedBy>
  <cp:revision>5</cp:revision>
  <dcterms:created xsi:type="dcterms:W3CDTF">2023-01-26T22:24:26Z</dcterms:created>
  <dcterms:modified xsi:type="dcterms:W3CDTF">2023-02-13T11:10:11Z</dcterms:modified>
</cp:coreProperties>
</file>